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74" r:id="rId14"/>
    <p:sldId id="275" r:id="rId15"/>
    <p:sldId id="276" r:id="rId16"/>
    <p:sldId id="268" r:id="rId17"/>
    <p:sldId id="269" r:id="rId18"/>
    <p:sldId id="277" r:id="rId19"/>
    <p:sldId id="273" r:id="rId20"/>
    <p:sldId id="270" r:id="rId21"/>
    <p:sldId id="271" r:id="rId22"/>
    <p:sldId id="27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4641" autoAdjust="0"/>
  </p:normalViewPr>
  <p:slideViewPr>
    <p:cSldViewPr>
      <p:cViewPr varScale="1">
        <p:scale>
          <a:sx n="78" d="100"/>
          <a:sy n="78" d="100"/>
        </p:scale>
        <p:origin x="159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96E7EF-02EE-4515-9B79-55B5FF9BB1D5}"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F492F5-4DFD-4A11-9A16-C2E319D8E7A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alpha val="4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6E7EF-02EE-4515-9B79-55B5FF9BB1D5}"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492F5-4DFD-4A11-9A16-C2E319D8E7A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1026" name="AutoShape 2" descr="Vastu Shastra for Flats and Apart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Vastu Shastra for Flats and Apart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apartment main.jpg"/>
          <p:cNvPicPr>
            <a:picLocks noChangeAspect="1"/>
          </p:cNvPicPr>
          <p:nvPr/>
        </p:nvPicPr>
        <p:blipFill>
          <a:blip r:embed="rId2" cstate="print"/>
          <a:stretch>
            <a:fillRect/>
          </a:stretch>
        </p:blipFill>
        <p:spPr>
          <a:xfrm>
            <a:off x="0" y="0"/>
            <a:ext cx="9144000" cy="6858000"/>
          </a:xfrm>
          <a:prstGeom prst="rect">
            <a:avLst/>
          </a:prstGeom>
        </p:spPr>
      </p:pic>
      <p:sp>
        <p:nvSpPr>
          <p:cNvPr id="7" name="TextBox 6"/>
          <p:cNvSpPr txBox="1"/>
          <p:nvPr/>
        </p:nvSpPr>
        <p:spPr>
          <a:xfrm>
            <a:off x="2214546" y="2928934"/>
            <a:ext cx="4989892" cy="1107996"/>
          </a:xfrm>
          <a:prstGeom prst="rect">
            <a:avLst/>
          </a:prstGeom>
          <a:solidFill>
            <a:srgbClr val="000000">
              <a:alpha val="63137"/>
            </a:srgbClr>
          </a:solidFill>
          <a:ln>
            <a:solidFill>
              <a:schemeClr val="tx1"/>
            </a:solidFill>
          </a:ln>
        </p:spPr>
        <p:txBody>
          <a:bodyPr wrap="square" rtlCol="0">
            <a:spAutoFit/>
          </a:bodyPr>
          <a:lstStyle/>
          <a:p>
            <a:r>
              <a:rPr lang="en-US" sz="4800" dirty="0">
                <a:solidFill>
                  <a:schemeClr val="bg1"/>
                </a:solidFill>
                <a:latin typeface="Arial Black" pitchFamily="34" charset="0"/>
              </a:rPr>
              <a:t>CommUnity</a:t>
            </a:r>
          </a:p>
          <a:p>
            <a:r>
              <a:rPr lang="en-US" dirty="0">
                <a:solidFill>
                  <a:schemeClr val="bg1"/>
                </a:solidFill>
              </a:rPr>
              <a:t>Seamless Community Interaction and Management</a:t>
            </a:r>
          </a:p>
        </p:txBody>
      </p:sp>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4-11-24 at 11.26.42 PM.jpeg"/>
          <p:cNvPicPr>
            <a:picLocks noChangeAspect="1"/>
          </p:cNvPicPr>
          <p:nvPr/>
        </p:nvPicPr>
        <p:blipFill>
          <a:blip r:embed="rId2" cstate="print"/>
          <a:stretch>
            <a:fillRect/>
          </a:stretch>
        </p:blipFill>
        <p:spPr>
          <a:xfrm>
            <a:off x="179512" y="188640"/>
            <a:ext cx="8784976" cy="64087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4-11-24 at 11.26.42 PM (1).jpeg"/>
          <p:cNvPicPr>
            <a:picLocks noChangeAspect="1"/>
          </p:cNvPicPr>
          <p:nvPr/>
        </p:nvPicPr>
        <p:blipFill>
          <a:blip r:embed="rId2" cstate="print"/>
          <a:stretch>
            <a:fillRect/>
          </a:stretch>
        </p:blipFill>
        <p:spPr>
          <a:xfrm>
            <a:off x="179512" y="188640"/>
            <a:ext cx="8784976" cy="6408712"/>
          </a:xfrm>
          <a:prstGeom prst="rect">
            <a:avLst/>
          </a:prstGeom>
        </p:spPr>
      </p:pic>
      <p:pic>
        <p:nvPicPr>
          <p:cNvPr id="5" name="Picture 4">
            <a:extLst>
              <a:ext uri="{FF2B5EF4-FFF2-40B4-BE49-F238E27FC236}">
                <a16:creationId xmlns:a16="http://schemas.microsoft.com/office/drawing/2014/main" id="{990252D6-974E-691B-223B-1367A012E0C8}"/>
              </a:ext>
            </a:extLst>
          </p:cNvPr>
          <p:cNvPicPr>
            <a:picLocks noChangeAspect="1"/>
          </p:cNvPicPr>
          <p:nvPr/>
        </p:nvPicPr>
        <p:blipFill>
          <a:blip r:embed="rId3"/>
          <a:stretch>
            <a:fillRect/>
          </a:stretch>
        </p:blipFill>
        <p:spPr>
          <a:xfrm>
            <a:off x="89755" y="188640"/>
            <a:ext cx="8964489" cy="6286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4-11-24 at 11.26.42 PM (2).jpeg"/>
          <p:cNvPicPr>
            <a:picLocks noChangeAspect="1"/>
          </p:cNvPicPr>
          <p:nvPr/>
        </p:nvPicPr>
        <p:blipFill>
          <a:blip r:embed="rId2" cstate="print"/>
          <a:stretch>
            <a:fillRect/>
          </a:stretch>
        </p:blipFill>
        <p:spPr>
          <a:xfrm>
            <a:off x="179512" y="116632"/>
            <a:ext cx="8856984" cy="64807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8458-C630-C73B-4B6C-D8C6DFC15A4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155569-13B3-F57F-4BB4-E4BABFA8614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89957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2BAF-63D1-27FD-A9E8-31ED2D3D85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85D307E-D5AC-F31F-931E-92817176E87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146" y="116632"/>
            <a:ext cx="8993707" cy="6624736"/>
          </a:xfrm>
        </p:spPr>
      </p:pic>
    </p:spTree>
    <p:extLst>
      <p:ext uri="{BB962C8B-B14F-4D97-AF65-F5344CB8AC3E}">
        <p14:creationId xmlns:p14="http://schemas.microsoft.com/office/powerpoint/2010/main" val="365761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3181C-7E9B-FBDA-22E0-7CFD03892E5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6F885A8-DC60-C269-3B0F-59A61EEB74C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59" y="58316"/>
            <a:ext cx="9083481" cy="6741368"/>
          </a:xfrm>
        </p:spPr>
      </p:pic>
    </p:spTree>
    <p:extLst>
      <p:ext uri="{BB962C8B-B14F-4D97-AF65-F5344CB8AC3E}">
        <p14:creationId xmlns:p14="http://schemas.microsoft.com/office/powerpoint/2010/main" val="260322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4-11-24 at 11.26.43 PM.jpeg"/>
          <p:cNvPicPr>
            <a:picLocks noChangeAspect="1"/>
          </p:cNvPicPr>
          <p:nvPr/>
        </p:nvPicPr>
        <p:blipFill>
          <a:blip r:embed="rId2" cstate="print"/>
          <a:stretch>
            <a:fillRect/>
          </a:stretch>
        </p:blipFill>
        <p:spPr>
          <a:xfrm>
            <a:off x="107504" y="116632"/>
            <a:ext cx="8856984" cy="65527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4-11-24 at 11.26.43 PM (1).jpeg"/>
          <p:cNvPicPr>
            <a:picLocks noChangeAspect="1"/>
          </p:cNvPicPr>
          <p:nvPr/>
        </p:nvPicPr>
        <p:blipFill>
          <a:blip r:embed="rId2" cstate="print"/>
          <a:stretch>
            <a:fillRect/>
          </a:stretch>
        </p:blipFill>
        <p:spPr>
          <a:xfrm>
            <a:off x="179512" y="188640"/>
            <a:ext cx="8784976" cy="6480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6E4E-8283-10F7-5442-F40DCBBFCD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7272A6E-FC5D-E667-D5A7-07E5CC881A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752" y="58316"/>
            <a:ext cx="9036496" cy="6741368"/>
          </a:xfrm>
        </p:spPr>
      </p:pic>
    </p:spTree>
    <p:extLst>
      <p:ext uri="{BB962C8B-B14F-4D97-AF65-F5344CB8AC3E}">
        <p14:creationId xmlns:p14="http://schemas.microsoft.com/office/powerpoint/2010/main" val="286297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0133-FC5E-41B2-95D1-C5E774A77E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C37B778-26A0-69C3-233F-8725D484A6B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72" y="44624"/>
            <a:ext cx="9136918" cy="6400846"/>
          </a:xfrm>
        </p:spPr>
      </p:pic>
    </p:spTree>
    <p:extLst>
      <p:ext uri="{BB962C8B-B14F-4D97-AF65-F5344CB8AC3E}">
        <p14:creationId xmlns:p14="http://schemas.microsoft.com/office/powerpoint/2010/main" val="37161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endParaRPr lang="en-US" sz="2800" dirty="0"/>
          </a:p>
          <a:p>
            <a:pPr algn="just"/>
            <a:br>
              <a:rPr lang="en-US" sz="2800" dirty="0"/>
            </a:br>
            <a:r>
              <a:rPr lang="en-US" sz="2800" dirty="0"/>
              <a:t>Managing housing societies can be complex and inefficient, with challenges in communication, activity coordination, financial transparency, and security. Residents and administrators often face difficulties in staying connected, resolving issues, and managing daily operations effectively.</a:t>
            </a:r>
          </a:p>
          <a:p>
            <a:pPr marL="0" indent="0">
              <a:buNone/>
            </a:pPr>
            <a:endParaRPr lang="en-US" sz="2800" dirty="0"/>
          </a:p>
        </p:txBody>
      </p:sp>
      <p:pic>
        <p:nvPicPr>
          <p:cNvPr id="4" name="Content Placeholder 3" descr="apart 2.jpg"/>
          <p:cNvPicPr>
            <a:picLocks noGrp="1" noChangeAspect="1"/>
          </p:cNvPicPr>
          <p:nvPr>
            <p:ph idx="1"/>
          </p:nvPr>
        </p:nvPicPr>
        <p:blipFill>
          <a:blip r:embed="rId2" cstate="print"/>
          <a:stretch>
            <a:fillRect/>
          </a:stretch>
        </p:blipFill>
        <p:spPr>
          <a:xfrm>
            <a:off x="0" y="0"/>
            <a:ext cx="9144000" cy="157161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42910" y="285728"/>
            <a:ext cx="8215370" cy="830997"/>
          </a:xfrm>
          <a:prstGeom prst="rect">
            <a:avLst/>
          </a:prstGeom>
          <a:solidFill>
            <a:srgbClr val="000000">
              <a:alpha val="56078"/>
            </a:srgbClr>
          </a:solidFill>
        </p:spPr>
        <p:txBody>
          <a:bodyPr wrap="square" rtlCol="0">
            <a:spAutoFit/>
          </a:bodyPr>
          <a:lstStyle/>
          <a:p>
            <a:r>
              <a:rPr lang="en-US" sz="4800" b="1" dirty="0">
                <a:solidFill>
                  <a:schemeClr val="bg1"/>
                </a:solidFill>
              </a:rPr>
              <a:t>Problem Statement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part 2.jpg"/>
          <p:cNvPicPr>
            <a:picLocks noGrp="1" noChangeAspect="1"/>
          </p:cNvPicPr>
          <p:nvPr>
            <p:ph idx="1"/>
          </p:nvPr>
        </p:nvPicPr>
        <p:blipFill>
          <a:blip r:embed="rId2" cstate="print"/>
          <a:stretch>
            <a:fillRect/>
          </a:stretch>
        </p:blipFill>
        <p:spPr>
          <a:xfrm>
            <a:off x="0" y="0"/>
            <a:ext cx="9144000" cy="157161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214414" y="285728"/>
            <a:ext cx="5781070" cy="1107996"/>
          </a:xfrm>
          <a:prstGeom prst="rect">
            <a:avLst/>
          </a:prstGeom>
          <a:solidFill>
            <a:srgbClr val="000000">
              <a:alpha val="60000"/>
            </a:srgbClr>
          </a:solidFill>
        </p:spPr>
        <p:txBody>
          <a:bodyPr wrap="none" rtlCol="0">
            <a:spAutoFit/>
          </a:bodyPr>
          <a:lstStyle/>
          <a:p>
            <a:r>
              <a:rPr lang="en-US" sz="6600" b="1" dirty="0">
                <a:solidFill>
                  <a:schemeClr val="bg1"/>
                </a:solidFill>
              </a:rPr>
              <a:t>Tech Stack Used</a:t>
            </a:r>
            <a:endParaRPr lang="en-US" sz="6600" dirty="0">
              <a:solidFill>
                <a:schemeClr val="bg1"/>
              </a:solidFill>
            </a:endParaRPr>
          </a:p>
        </p:txBody>
      </p:sp>
      <p:sp>
        <p:nvSpPr>
          <p:cNvPr id="7" name="TextBox 6"/>
          <p:cNvSpPr txBox="1"/>
          <p:nvPr/>
        </p:nvSpPr>
        <p:spPr>
          <a:xfrm>
            <a:off x="428596" y="2071678"/>
            <a:ext cx="6305252" cy="3539430"/>
          </a:xfrm>
          <a:prstGeom prst="rect">
            <a:avLst/>
          </a:prstGeom>
          <a:noFill/>
        </p:spPr>
        <p:txBody>
          <a:bodyPr wrap="square" rtlCol="0">
            <a:spAutoFit/>
          </a:bodyPr>
          <a:lstStyle/>
          <a:p>
            <a:pPr>
              <a:buFont typeface="Arial" pitchFamily="34" charset="0"/>
              <a:buChar char="•"/>
            </a:pPr>
            <a:r>
              <a:rPr lang="en-US" sz="2800" b="1" dirty="0"/>
              <a:t>Frontend</a:t>
            </a:r>
            <a:r>
              <a:rPr lang="en-US" sz="2800" dirty="0"/>
              <a:t>: HTML, CSS, React, </a:t>
            </a:r>
            <a:r>
              <a:rPr lang="en-US" sz="2800" dirty="0" err="1"/>
              <a:t>js</a:t>
            </a:r>
            <a:endParaRPr lang="en-US" sz="2800" dirty="0"/>
          </a:p>
          <a:p>
            <a:pPr>
              <a:buFont typeface="Arial" pitchFamily="34" charset="0"/>
              <a:buChar char="•"/>
            </a:pPr>
            <a:r>
              <a:rPr lang="en-US" sz="2800" b="1" dirty="0"/>
              <a:t>Backend</a:t>
            </a:r>
            <a:r>
              <a:rPr lang="en-US" sz="2800" dirty="0"/>
              <a:t>: springboot,java</a:t>
            </a:r>
          </a:p>
          <a:p>
            <a:pPr>
              <a:buFont typeface="Arial" pitchFamily="34" charset="0"/>
              <a:buChar char="•"/>
            </a:pPr>
            <a:r>
              <a:rPr lang="en-US" sz="2800" b="1" dirty="0"/>
              <a:t>Database</a:t>
            </a:r>
            <a:r>
              <a:rPr lang="en-US" sz="2800" dirty="0"/>
              <a:t>: MySQL</a:t>
            </a:r>
          </a:p>
          <a:p>
            <a:pPr>
              <a:buFont typeface="Arial" pitchFamily="34" charset="0"/>
              <a:buChar char="•"/>
            </a:pPr>
            <a:r>
              <a:rPr lang="en-US" sz="2800" b="1" dirty="0"/>
              <a:t>Integration</a:t>
            </a:r>
            <a:r>
              <a:rPr lang="en-US" sz="2800" dirty="0"/>
              <a:t>: Razorpay API for payment processing.</a:t>
            </a:r>
          </a:p>
          <a:p>
            <a:pPr>
              <a:buFont typeface="Arial" pitchFamily="34" charset="0"/>
              <a:buChar char="•"/>
            </a:pPr>
            <a:r>
              <a:rPr lang="en-US" sz="2800" b="1" dirty="0"/>
              <a:t>Api testing tool: </a:t>
            </a:r>
            <a:r>
              <a:rPr lang="en-US" sz="2800" dirty="0"/>
              <a:t>Postman (to test and validate API functionality).</a:t>
            </a:r>
          </a:p>
          <a:p>
            <a:pPr>
              <a:buFont typeface="Arial" pitchFamily="34" charset="0"/>
              <a:buChar char="•"/>
            </a:pPr>
            <a:r>
              <a:rPr lang="en-US" sz="2800" b="1" dirty="0"/>
              <a:t>IDE Tool:</a:t>
            </a:r>
            <a:r>
              <a:rPr lang="en-US" sz="2800" dirty="0"/>
              <a:t> Visual studio code , IntelliJ IDEA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Vastu Shastra for Flats and Apart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Vastu Shastra for Flats and Apart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2" descr="Free Thank You Slide"/>
          <p:cNvPicPr>
            <a:picLocks noChangeAspect="1" noChangeArrowheads="1"/>
          </p:cNvPicPr>
          <p:nvPr/>
        </p:nvPicPr>
        <p:blipFill>
          <a:blip r:embed="rId2" cstate="print"/>
          <a:srcRect/>
          <a:stretch>
            <a:fillRect/>
          </a:stretch>
        </p:blipFill>
        <p:spPr bwMode="auto">
          <a:xfrm>
            <a:off x="0" y="1"/>
            <a:ext cx="9144000" cy="6857999"/>
          </a:xfrm>
          <a:prstGeom prst="rect">
            <a:avLst/>
          </a:prstGeom>
          <a:noFill/>
        </p:spPr>
      </p:pic>
      <p:pic>
        <p:nvPicPr>
          <p:cNvPr id="3" name="Picture 2">
            <a:extLst>
              <a:ext uri="{FF2B5EF4-FFF2-40B4-BE49-F238E27FC236}">
                <a16:creationId xmlns:a16="http://schemas.microsoft.com/office/drawing/2014/main" id="{85F29015-BF66-0B6B-08A0-39BD81785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002464"/>
          </a:xfrm>
          <a:prstGeom prst="rect">
            <a:avLst/>
          </a:prstGeom>
        </p:spPr>
      </p:pic>
    </p:spTree>
  </p:cSld>
  <p:clrMapOvr>
    <a:masterClrMapping/>
  </p:clrMapOvr>
  <p:transition>
    <p:wipe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On a black background, the figure of a man and gears, next to the inscription - ANY QUESTIONS"/>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part 2.jpg"/>
          <p:cNvPicPr>
            <a:picLocks noGrp="1" noChangeAspect="1"/>
          </p:cNvPicPr>
          <p:nvPr>
            <p:ph idx="1"/>
          </p:nvPr>
        </p:nvPicPr>
        <p:blipFill>
          <a:blip r:embed="rId2" cstate="print"/>
          <a:stretch>
            <a:fillRect/>
          </a:stretch>
        </p:blipFill>
        <p:spPr>
          <a:xfrm>
            <a:off x="0" y="0"/>
            <a:ext cx="9144000" cy="157161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214414" y="285728"/>
            <a:ext cx="7115346" cy="1015663"/>
          </a:xfrm>
          <a:prstGeom prst="rect">
            <a:avLst/>
          </a:prstGeom>
          <a:solidFill>
            <a:srgbClr val="000000">
              <a:alpha val="60000"/>
            </a:srgbClr>
          </a:solidFill>
        </p:spPr>
        <p:txBody>
          <a:bodyPr wrap="none" rtlCol="0">
            <a:spAutoFit/>
          </a:bodyPr>
          <a:lstStyle/>
          <a:p>
            <a:r>
              <a:rPr lang="en-US" sz="6000" b="1" dirty="0">
                <a:solidFill>
                  <a:schemeClr val="bg1"/>
                </a:solidFill>
              </a:rPr>
              <a:t>What is CommUnity ?</a:t>
            </a:r>
            <a:endParaRPr lang="en-US" dirty="0"/>
          </a:p>
        </p:txBody>
      </p:sp>
      <p:sp>
        <p:nvSpPr>
          <p:cNvPr id="7" name="TextBox 6"/>
          <p:cNvSpPr txBox="1"/>
          <p:nvPr/>
        </p:nvSpPr>
        <p:spPr>
          <a:xfrm>
            <a:off x="428596" y="2071678"/>
            <a:ext cx="8379986" cy="3385542"/>
          </a:xfrm>
          <a:prstGeom prst="rect">
            <a:avLst/>
          </a:prstGeom>
          <a:noFill/>
        </p:spPr>
        <p:txBody>
          <a:bodyPr wrap="none" rtlCol="0">
            <a:spAutoFit/>
          </a:bodyPr>
          <a:lstStyle/>
          <a:p>
            <a:endParaRPr lang="en-US" dirty="0"/>
          </a:p>
          <a:p>
            <a:pPr>
              <a:buFont typeface="Arial" pitchFamily="34" charset="0"/>
              <a:buChar char="•"/>
            </a:pPr>
            <a:r>
              <a:rPr lang="en-US" sz="2800" dirty="0"/>
              <a:t>Modular, multi-tenant community management system</a:t>
            </a:r>
          </a:p>
          <a:p>
            <a:pPr>
              <a:buFont typeface="Arial" pitchFamily="34" charset="0"/>
              <a:buChar char="•"/>
            </a:pPr>
            <a:endParaRPr lang="en-US" sz="2800" dirty="0"/>
          </a:p>
          <a:p>
            <a:pPr>
              <a:buFont typeface="Arial" pitchFamily="34" charset="0"/>
              <a:buChar char="•"/>
            </a:pPr>
            <a:r>
              <a:rPr lang="en-US" sz="2800" dirty="0"/>
              <a:t>Simplifies housing society management</a:t>
            </a:r>
          </a:p>
          <a:p>
            <a:pPr>
              <a:buFont typeface="Arial" pitchFamily="34" charset="0"/>
              <a:buChar char="•"/>
            </a:pPr>
            <a:endParaRPr lang="en-IN" sz="2800" dirty="0"/>
          </a:p>
          <a:p>
            <a:pPr>
              <a:buFont typeface="Arial" pitchFamily="34" charset="0"/>
              <a:buChar char="•"/>
            </a:pPr>
            <a:r>
              <a:rPr lang="en-US" sz="2800" dirty="0"/>
              <a:t>Enhances communication and engagement</a:t>
            </a:r>
          </a:p>
          <a:p>
            <a:pPr>
              <a:buFont typeface="Arial" pitchFamily="34" charset="0"/>
              <a:buChar char="•"/>
            </a:pPr>
            <a:endParaRPr lang="en-IN" sz="2800" dirty="0"/>
          </a:p>
          <a:p>
            <a:pPr>
              <a:buFont typeface="Arial" pitchFamily="34" charset="0"/>
              <a:buChar char="•"/>
            </a:pPr>
            <a:r>
              <a:rPr lang="en-US" sz="2800" dirty="0"/>
              <a:t>Provides tools for admins and residents</a:t>
            </a:r>
          </a:p>
        </p:txBody>
      </p:sp>
      <p:pic>
        <p:nvPicPr>
          <p:cNvPr id="8" name="Picture 7">
            <a:extLst>
              <a:ext uri="{FF2B5EF4-FFF2-40B4-BE49-F238E27FC236}">
                <a16:creationId xmlns:a16="http://schemas.microsoft.com/office/drawing/2014/main" id="{AFB52016-3C88-FC43-E9A3-CB4260227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703" y="1986739"/>
            <a:ext cx="8289701" cy="45674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endParaRPr lang="en-US" sz="2800" dirty="0"/>
          </a:p>
          <a:p>
            <a:r>
              <a:rPr lang="en-US" sz="2800" dirty="0" err="1"/>
              <a:t>CommUnity</a:t>
            </a:r>
            <a:r>
              <a:rPr lang="en-US" sz="2800" dirty="0"/>
              <a:t>  simplifies housing society management by providing a user-friendly platform for seamless communication providing these services:</a:t>
            </a:r>
            <a:endParaRPr lang="en-US" sz="2800" b="1" dirty="0"/>
          </a:p>
          <a:p>
            <a:r>
              <a:rPr lang="en-US" sz="2800" dirty="0"/>
              <a:t>Resident Management</a:t>
            </a:r>
          </a:p>
          <a:p>
            <a:r>
              <a:rPr lang="en-US" sz="2800" dirty="0"/>
              <a:t>Event Management</a:t>
            </a:r>
          </a:p>
          <a:p>
            <a:r>
              <a:rPr lang="en-US" sz="2800" dirty="0"/>
              <a:t>Complaint Handling</a:t>
            </a:r>
          </a:p>
          <a:p>
            <a:pPr marL="0" indent="0">
              <a:buNone/>
            </a:pPr>
            <a:endParaRPr lang="en-US" sz="2800" dirty="0"/>
          </a:p>
        </p:txBody>
      </p:sp>
      <p:pic>
        <p:nvPicPr>
          <p:cNvPr id="4" name="Content Placeholder 3" descr="apart 2.jpg"/>
          <p:cNvPicPr>
            <a:picLocks noGrp="1" noChangeAspect="1"/>
          </p:cNvPicPr>
          <p:nvPr>
            <p:ph idx="1"/>
          </p:nvPr>
        </p:nvPicPr>
        <p:blipFill>
          <a:blip r:embed="rId2" cstate="print"/>
          <a:stretch>
            <a:fillRect/>
          </a:stretch>
        </p:blipFill>
        <p:spPr>
          <a:xfrm>
            <a:off x="0" y="0"/>
            <a:ext cx="9144000" cy="157161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42910" y="285728"/>
            <a:ext cx="8215370" cy="923330"/>
          </a:xfrm>
          <a:prstGeom prst="rect">
            <a:avLst/>
          </a:prstGeom>
          <a:solidFill>
            <a:srgbClr val="000000">
              <a:alpha val="56078"/>
            </a:srgbClr>
          </a:solidFill>
        </p:spPr>
        <p:txBody>
          <a:bodyPr wrap="square" rtlCol="0">
            <a:spAutoFit/>
          </a:bodyPr>
          <a:lstStyle/>
          <a:p>
            <a:r>
              <a:rPr lang="en-US" sz="5400" b="1" dirty="0">
                <a:solidFill>
                  <a:schemeClr val="bg1"/>
                </a:solidFill>
              </a:rPr>
              <a:t>What Does CommUnity Do?</a:t>
            </a:r>
          </a:p>
        </p:txBody>
      </p:sp>
      <p:pic>
        <p:nvPicPr>
          <p:cNvPr id="7" name="Picture 6">
            <a:extLst>
              <a:ext uri="{FF2B5EF4-FFF2-40B4-BE49-F238E27FC236}">
                <a16:creationId xmlns:a16="http://schemas.microsoft.com/office/drawing/2014/main" id="{8D92A056-69E8-584A-4371-F12ABA9FD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4089228"/>
            <a:ext cx="3707904" cy="24719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 name="Content Placeholder 9" descr="apart 2.jpg"/>
          <p:cNvPicPr>
            <a:picLocks noGrp="1" noChangeAspect="1"/>
          </p:cNvPicPr>
          <p:nvPr>
            <p:ph idx="1"/>
          </p:nvPr>
        </p:nvPicPr>
        <p:blipFill>
          <a:blip r:embed="rId2" cstate="print"/>
          <a:stretch>
            <a:fillRect/>
          </a:stretch>
        </p:blipFill>
        <p:spPr>
          <a:xfrm>
            <a:off x="0" y="0"/>
            <a:ext cx="9144000" cy="1340768"/>
          </a:xfrm>
        </p:spPr>
      </p:pic>
      <p:sp>
        <p:nvSpPr>
          <p:cNvPr id="11" name="TextBox 10"/>
          <p:cNvSpPr txBox="1"/>
          <p:nvPr/>
        </p:nvSpPr>
        <p:spPr>
          <a:xfrm>
            <a:off x="539552" y="188640"/>
            <a:ext cx="8257966" cy="923330"/>
          </a:xfrm>
          <a:prstGeom prst="rect">
            <a:avLst/>
          </a:prstGeom>
          <a:solidFill>
            <a:srgbClr val="000000">
              <a:alpha val="58824"/>
            </a:srgbClr>
          </a:solidFill>
        </p:spPr>
        <p:txBody>
          <a:bodyPr wrap="none" rtlCol="0">
            <a:spAutoFit/>
          </a:bodyPr>
          <a:lstStyle/>
          <a:p>
            <a:r>
              <a:rPr lang="en-US" sz="5400" b="1" dirty="0">
                <a:solidFill>
                  <a:schemeClr val="bg1"/>
                </a:solidFill>
              </a:rPr>
              <a:t>Screenshots of Key Modules</a:t>
            </a:r>
          </a:p>
        </p:txBody>
      </p:sp>
      <p:pic>
        <p:nvPicPr>
          <p:cNvPr id="14" name="Picture 13" descr="WhatsApp Image 2024-11-24 at 11.26.40 PM.jpeg"/>
          <p:cNvPicPr>
            <a:picLocks noChangeAspect="1"/>
          </p:cNvPicPr>
          <p:nvPr/>
        </p:nvPicPr>
        <p:blipFill>
          <a:blip r:embed="rId3" cstate="print"/>
          <a:stretch>
            <a:fillRect/>
          </a:stretch>
        </p:blipFill>
        <p:spPr>
          <a:xfrm>
            <a:off x="395536" y="1484784"/>
            <a:ext cx="8424936" cy="51845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Picture 8" descr="WhatsApp Image 2024-11-24 at 11.26.45 PM (1).jpeg"/>
          <p:cNvPicPr>
            <a:picLocks noChangeAspect="1"/>
          </p:cNvPicPr>
          <p:nvPr/>
        </p:nvPicPr>
        <p:blipFill>
          <a:blip r:embed="rId2" cstate="print"/>
          <a:stretch>
            <a:fillRect/>
          </a:stretch>
        </p:blipFill>
        <p:spPr>
          <a:xfrm>
            <a:off x="251520" y="188640"/>
            <a:ext cx="8712968" cy="6480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4-11-24 at 11.26.46 PM.jpeg"/>
          <p:cNvPicPr>
            <a:picLocks noChangeAspect="1"/>
          </p:cNvPicPr>
          <p:nvPr/>
        </p:nvPicPr>
        <p:blipFill>
          <a:blip r:embed="rId2" cstate="print"/>
          <a:stretch>
            <a:fillRect/>
          </a:stretch>
        </p:blipFill>
        <p:spPr>
          <a:xfrm>
            <a:off x="251520" y="188640"/>
            <a:ext cx="8712968" cy="6480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4-11-24 at 11.26.47 PM.jpeg"/>
          <p:cNvPicPr>
            <a:picLocks noChangeAspect="1"/>
          </p:cNvPicPr>
          <p:nvPr/>
        </p:nvPicPr>
        <p:blipFill>
          <a:blip r:embed="rId2" cstate="print"/>
          <a:stretch>
            <a:fillRect/>
          </a:stretch>
        </p:blipFill>
        <p:spPr>
          <a:xfrm>
            <a:off x="251520" y="188640"/>
            <a:ext cx="8640960" cy="64807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4-11-24 at 11.26.41 PM.jpeg"/>
          <p:cNvPicPr>
            <a:picLocks noChangeAspect="1"/>
          </p:cNvPicPr>
          <p:nvPr/>
        </p:nvPicPr>
        <p:blipFill>
          <a:blip r:embed="rId2" cstate="print"/>
          <a:stretch>
            <a:fillRect/>
          </a:stretch>
        </p:blipFill>
        <p:spPr>
          <a:xfrm>
            <a:off x="179512" y="188640"/>
            <a:ext cx="8784976" cy="64807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157</Words>
  <Application>Microsoft Office PowerPoint</Application>
  <PresentationFormat>On-screen Show (4:3)</PresentationFormat>
  <Paragraphs>28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bittu bittu</dc:creator>
  <cp:lastModifiedBy>Ganjivarapu Anil</cp:lastModifiedBy>
  <cp:revision>17</cp:revision>
  <dcterms:created xsi:type="dcterms:W3CDTF">2024-11-25T17:02:15Z</dcterms:created>
  <dcterms:modified xsi:type="dcterms:W3CDTF">2024-11-28T13:59:52Z</dcterms:modified>
</cp:coreProperties>
</file>